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kagen.ai/case-studies/ai-native-platform-for-global-media-agency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5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526"/>
          </a:solidFill>
          <a:ln w="12700">
            <a:solidFill>
              <a:srgbClr val="0815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7101D"/>
          </a:solidFill>
          <a:ln w="12700">
            <a:solidFill>
              <a:srgbClr val="07101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739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EA3B7"/>
                </a:solidFill>
              </a:rPr>
              <a:t>Kagen AI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315200" y="6473952"/>
            <a:ext cx="4343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8EA3B7"/>
                </a:solidFill>
              </a:rPr>
              <a:t>https://www.kagen.ai/case-studies/ai-native-platform-for-global-media-agency</a:t>
            </a:r>
            <a:endParaRPr lang="en-US" sz="650" dirty="0"/>
          </a:p>
        </p:txBody>
      </p:sp>
      <p:sp>
        <p:nvSpPr>
          <p:cNvPr id="6" name="Shape 4"/>
          <p:cNvSpPr/>
          <p:nvPr/>
        </p:nvSpPr>
        <p:spPr>
          <a:xfrm>
            <a:off x="566928" y="594360"/>
            <a:ext cx="1417320" cy="329184"/>
          </a:xfrm>
          <a:prstGeom prst="roundRect">
            <a:avLst>
              <a:gd name="adj" fmla="val 22222"/>
            </a:avLst>
          </a:prstGeom>
          <a:solidFill>
            <a:srgbClr val="7C3AED">
              <a:alpha val="95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76656" y="667512"/>
            <a:ext cx="119786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CASE STUDY PPT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594360" y="1188720"/>
            <a:ext cx="557784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100" b="1" dirty="0">
                <a:solidFill>
                  <a:srgbClr val="FFFFFF"/>
                </a:solidFill>
              </a:rPr>
              <a:t>Scaling Multi-Product</a:t>
            </a:r>
            <a:endParaRPr lang="en-US" sz="3100" dirty="0"/>
          </a:p>
          <a:p>
            <a:pPr indent="0" marL="0">
              <a:buNone/>
            </a:pPr>
            <a:r>
              <a:rPr lang="en-US" sz="3100" b="1" dirty="0">
                <a:solidFill>
                  <a:srgbClr val="FFFFFF"/>
                </a:solidFill>
              </a:rPr>
              <a:t>Media Platform Launches</a:t>
            </a:r>
            <a:endParaRPr lang="en-US" sz="3100" dirty="0"/>
          </a:p>
          <a:p>
            <a:pPr indent="0" marL="0">
              <a:buNone/>
            </a:pPr>
            <a:r>
              <a:rPr lang="en-US" sz="3100" b="1" dirty="0">
                <a:solidFill>
                  <a:srgbClr val="FFFFFF"/>
                </a:solidFill>
              </a:rPr>
              <a:t>from Days to Hours</a:t>
            </a:r>
            <a:endParaRPr lang="en-US" sz="3100" dirty="0"/>
          </a:p>
        </p:txBody>
      </p:sp>
      <p:sp>
        <p:nvSpPr>
          <p:cNvPr id="9" name="Text 7"/>
          <p:cNvSpPr/>
          <p:nvPr/>
        </p:nvSpPr>
        <p:spPr>
          <a:xfrm>
            <a:off x="621792" y="3063240"/>
            <a:ext cx="53949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DCEBFF"/>
                </a:solidFill>
              </a:rPr>
              <a:t>How Kagen ADD helped a global media agency standardize reusable AI-native workflows, governance, audits, and media plan automation across product PODs.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537960" y="960120"/>
            <a:ext cx="1417320" cy="1060704"/>
          </a:xfrm>
          <a:prstGeom prst="roundRect">
            <a:avLst>
              <a:gd name="adj" fmla="val 6897"/>
            </a:avLst>
          </a:prstGeom>
          <a:solidFill>
            <a:srgbClr val="0B2138"/>
          </a:solidFill>
          <a:ln w="12700">
            <a:solidFill>
              <a:srgbClr val="32D5FF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647688" y="1106424"/>
            <a:ext cx="119786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32D5FF"/>
                </a:solidFill>
              </a:rPr>
              <a:t>80%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6702552" y="1581912"/>
            <a:ext cx="10881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50" dirty="0">
                <a:solidFill>
                  <a:srgbClr val="DCEBFF"/>
                </a:solidFill>
              </a:rPr>
              <a:t>Faster Module Launch Setup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8229600" y="960120"/>
            <a:ext cx="1417320" cy="1060704"/>
          </a:xfrm>
          <a:prstGeom prst="roundRect">
            <a:avLst>
              <a:gd name="adj" fmla="val 6897"/>
            </a:avLst>
          </a:prstGeom>
          <a:solidFill>
            <a:srgbClr val="0B2138"/>
          </a:solidFill>
          <a:ln w="12700">
            <a:solidFill>
              <a:srgbClr val="36D399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339328" y="1106424"/>
            <a:ext cx="119786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36D399"/>
                </a:solidFill>
              </a:rPr>
              <a:t>60%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8394192" y="1581912"/>
            <a:ext cx="10881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50" dirty="0">
                <a:solidFill>
                  <a:srgbClr val="DCEBFF"/>
                </a:solidFill>
              </a:rPr>
              <a:t>Less Audit Review Effort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9921240" y="960120"/>
            <a:ext cx="1417320" cy="1060704"/>
          </a:xfrm>
          <a:prstGeom prst="roundRect">
            <a:avLst>
              <a:gd name="adj" fmla="val 6897"/>
            </a:avLst>
          </a:prstGeom>
          <a:solidFill>
            <a:srgbClr val="0B2138"/>
          </a:solidFill>
          <a:ln w="12700">
            <a:solidFill>
              <a:srgbClr val="FFC857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030968" y="1106424"/>
            <a:ext cx="119786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C857"/>
                </a:solidFill>
              </a:rPr>
              <a:t>70%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0085832" y="1581912"/>
            <a:ext cx="10881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50" dirty="0">
                <a:solidFill>
                  <a:srgbClr val="DCEBFF"/>
                </a:solidFill>
              </a:rPr>
              <a:t>Faster POD Onboarding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6629400" y="2788920"/>
            <a:ext cx="4434840" cy="2194560"/>
          </a:xfrm>
          <a:prstGeom prst="roundRect">
            <a:avLst>
              <a:gd name="adj" fmla="val 3333"/>
            </a:avLst>
          </a:prstGeom>
          <a:solidFill>
            <a:srgbClr val="0B21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040880" y="306324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Reusable ADD layer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903720" y="3703320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dirty="0">
                <a:solidFill>
                  <a:srgbClr val="32D5FF"/>
                </a:solidFill>
              </a:rPr>
              <a:t>Taxonomy • Campaigns • Media Plans • Activation • Audit • Governance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086600" y="4407408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CEBFF"/>
                </a:solidFill>
              </a:rPr>
              <a:t>Built once. Reused across product modules.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815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526"/>
          </a:solidFill>
          <a:ln w="12700">
            <a:solidFill>
              <a:srgbClr val="0815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7101D"/>
          </a:solidFill>
          <a:ln w="12700">
            <a:solidFill>
              <a:srgbClr val="07101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739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EA3B7"/>
                </a:solidFill>
              </a:rPr>
              <a:t>Kagen AI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315200" y="6473952"/>
            <a:ext cx="4343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8EA3B7"/>
                </a:solidFill>
              </a:rPr>
              <a:t>https://www.kagen.ai/case-studies/ai-native-platform-for-global-media-agency</a:t>
            </a:r>
            <a:endParaRPr lang="en-US" sz="650" dirty="0"/>
          </a:p>
        </p:txBody>
      </p:sp>
      <p:sp>
        <p:nvSpPr>
          <p:cNvPr id="6" name="Text 4"/>
          <p:cNvSpPr/>
          <p:nvPr/>
        </p:nvSpPr>
        <p:spPr>
          <a:xfrm>
            <a:off x="960120" y="1051560"/>
            <a:ext cx="6675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FFFFFF"/>
                </a:solidFill>
              </a:rPr>
              <a:t>Ready to scale AI-native delivery?</a:t>
            </a:r>
            <a:endParaRPr lang="en-US" sz="3100" dirty="0"/>
          </a:p>
        </p:txBody>
      </p:sp>
      <p:sp>
        <p:nvSpPr>
          <p:cNvPr id="7" name="Text 5"/>
          <p:cNvSpPr/>
          <p:nvPr/>
        </p:nvSpPr>
        <p:spPr>
          <a:xfrm>
            <a:off x="987552" y="1874520"/>
            <a:ext cx="62179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DCEBFF"/>
                </a:solidFill>
              </a:rPr>
              <a:t>Kagen ADD helps enterprises build reusable automation patterns for product delivery, governance, audit workflows, and connected business operations.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1005840" y="2971800"/>
            <a:ext cx="2286000" cy="329184"/>
          </a:xfrm>
          <a:prstGeom prst="roundRect">
            <a:avLst>
              <a:gd name="adj" fmla="val 22222"/>
            </a:avLst>
          </a:prstGeom>
          <a:solidFill>
            <a:srgbClr val="2D7FF9">
              <a:alpha val="95000"/>
            </a:srgbClr>
          </a:solidFill>
          <a:ln w="12700">
            <a:solidFill>
              <a:srgbClr val="2D7FF9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15568" y="3044952"/>
            <a:ext cx="206654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Explore the full case study</a:t>
            </a:r>
            <a:endParaRPr lang="en-US" sz="850" dirty="0"/>
          </a:p>
        </p:txBody>
      </p:sp>
      <p:sp>
        <p:nvSpPr>
          <p:cNvPr id="10" name="Text 8">
            <a:hlinkClick r:id="rId1" tooltip=""/>
          </p:cNvPr>
          <p:cNvSpPr/>
          <p:nvPr/>
        </p:nvSpPr>
        <p:spPr>
          <a:xfrm>
            <a:off x="1005840" y="3566160"/>
            <a:ext cx="6217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u="sng" dirty="0">
                <a:solidFill>
                  <a:srgbClr val="32D5FF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https://www.kagen.ai/case-studies/ai-native-platform-for-global-media-agency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818120" y="1097280"/>
            <a:ext cx="3429000" cy="4297680"/>
          </a:xfrm>
          <a:prstGeom prst="roundRect">
            <a:avLst>
              <a:gd name="adj" fmla="val 2667"/>
            </a:avLst>
          </a:prstGeom>
          <a:solidFill>
            <a:srgbClr val="0B2138"/>
          </a:solidFill>
          <a:ln w="15240">
            <a:solidFill>
              <a:srgbClr val="32D5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75320" y="1691640"/>
            <a:ext cx="2514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Kagen ADD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8275320" y="2331720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dirty="0">
                <a:solidFill>
                  <a:srgbClr val="DCEBFF"/>
                </a:solidFill>
              </a:rPr>
              <a:t>AI-Native SDLC &amp; Enterprise Automation Platform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229600" y="384048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2D5FF"/>
                </a:solidFill>
              </a:rPr>
              <a:t>Standardize • Automate • Govern • Scale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815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526"/>
          </a:solidFill>
          <a:ln w="12700">
            <a:solidFill>
              <a:srgbClr val="0815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7101D"/>
          </a:solidFill>
          <a:ln w="12700">
            <a:solidFill>
              <a:srgbClr val="07101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739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EA3B7"/>
                </a:solidFill>
              </a:rPr>
              <a:t>Kagen AI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315200" y="6473952"/>
            <a:ext cx="4343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8EA3B7"/>
                </a:solidFill>
              </a:rPr>
              <a:t>https://www.kagen.ai/case-studies/ai-native-platform-for-global-media-agency</a:t>
            </a:r>
            <a:endParaRPr lang="en-US" sz="650" dirty="0"/>
          </a:p>
        </p:txBody>
      </p:sp>
      <p:sp>
        <p:nvSpPr>
          <p:cNvPr id="6" name="Text 4"/>
          <p:cNvSpPr/>
          <p:nvPr/>
        </p:nvSpPr>
        <p:spPr>
          <a:xfrm>
            <a:off x="502920" y="3200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The Business Challenge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21208" y="786384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CEBFF"/>
                </a:solidFill>
              </a:rPr>
              <a:t>Product teams were rebuilding similar foundations repeatedly.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640080" y="1234440"/>
            <a:ext cx="4846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Global media operations needed to move faster without losing audit, governance, or workflow control.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85800" y="2084832"/>
            <a:ext cx="118872" cy="118872"/>
          </a:xfrm>
          <a:prstGeom prst="ellipse">
            <a:avLst/>
          </a:prstGeom>
          <a:solidFill>
            <a:srgbClr val="32D5FF"/>
          </a:solidFill>
          <a:ln w="12700">
            <a:solidFill>
              <a:srgbClr val="32D5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205740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DCEBFF"/>
                </a:solidFill>
              </a:rPr>
              <a:t>Each POD recreated setup, workflows, security, and audit patterns.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685800" y="2633472"/>
            <a:ext cx="118872" cy="118872"/>
          </a:xfrm>
          <a:prstGeom prst="ellipse">
            <a:avLst/>
          </a:prstGeom>
          <a:solidFill>
            <a:srgbClr val="36D399"/>
          </a:solidFill>
          <a:ln w="12700">
            <a:solidFill>
              <a:srgbClr val="36D39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260604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DCEBFF"/>
                </a:solidFill>
              </a:rPr>
              <a:t>Manual Excel-based media planning slowed scalable operations.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182112"/>
            <a:ext cx="118872" cy="118872"/>
          </a:xfrm>
          <a:prstGeom prst="ellipse">
            <a:avLst/>
          </a:prstGeom>
          <a:solidFill>
            <a:srgbClr val="FFC857"/>
          </a:solidFill>
          <a:ln w="12700">
            <a:solidFill>
              <a:srgbClr val="FFC85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15468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DCEBFF"/>
                </a:solidFill>
              </a:rPr>
              <a:t>Inconsistent implementations created extra review and onboarding effort.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85800" y="3730752"/>
            <a:ext cx="118872" cy="118872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14400" y="370332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DCEBFF"/>
                </a:solidFill>
              </a:rPr>
              <a:t>Launching connected modules took days instead of hours.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309360" y="1325880"/>
            <a:ext cx="1783080" cy="960120"/>
          </a:xfrm>
          <a:prstGeom prst="chevron">
            <a:avLst/>
          </a:prstGeom>
          <a:solidFill>
            <a:srgbClr val="2D7FF9">
              <a:alpha val="97000"/>
            </a:srgbClr>
          </a:solidFill>
          <a:ln w="12700">
            <a:solidFill>
              <a:srgbClr val="2D7FF9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46520" y="146304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839712" y="1453896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Repeated Setup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839712" y="1764792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20" dirty="0">
                <a:solidFill>
                  <a:srgbClr val="DCEBFF"/>
                </a:solidFill>
              </a:rPr>
              <a:t>Taxonomy, workflows, and governance rebuilt module by module.</a:t>
            </a:r>
            <a:endParaRPr lang="en-US" sz="720" dirty="0"/>
          </a:p>
        </p:txBody>
      </p:sp>
      <p:sp>
        <p:nvSpPr>
          <p:cNvPr id="21" name="Shape 19"/>
          <p:cNvSpPr/>
          <p:nvPr/>
        </p:nvSpPr>
        <p:spPr>
          <a:xfrm>
            <a:off x="8092440" y="1325880"/>
            <a:ext cx="1783080" cy="960120"/>
          </a:xfrm>
          <a:prstGeom prst="chevron">
            <a:avLst/>
          </a:prstGeom>
          <a:solidFill>
            <a:srgbClr val="7C3AED">
              <a:alpha val="97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229600" y="146304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622792" y="1453896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Manual Handoffs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8622792" y="1764792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20" dirty="0">
                <a:solidFill>
                  <a:srgbClr val="DCEBFF"/>
                </a:solidFill>
              </a:rPr>
              <a:t>Excel media plans and approvals moved through manual steps.</a:t>
            </a:r>
            <a:endParaRPr lang="en-US" sz="720" dirty="0"/>
          </a:p>
        </p:txBody>
      </p:sp>
      <p:sp>
        <p:nvSpPr>
          <p:cNvPr id="25" name="Shape 23"/>
          <p:cNvSpPr/>
          <p:nvPr/>
        </p:nvSpPr>
        <p:spPr>
          <a:xfrm>
            <a:off x="9875520" y="1325880"/>
            <a:ext cx="1783080" cy="960120"/>
          </a:xfrm>
          <a:prstGeom prst="chevron">
            <a:avLst/>
          </a:prstGeom>
          <a:solidFill>
            <a:srgbClr val="36D399">
              <a:alpha val="97000"/>
            </a:srgbClr>
          </a:solidFill>
          <a:ln w="12700">
            <a:solidFill>
              <a:srgbClr val="36D399">
                <a:alpha val="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0012680" y="146304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0405872" y="1453896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Audit Effort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0405872" y="1764792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20" dirty="0">
                <a:solidFill>
                  <a:srgbClr val="DCEBFF"/>
                </a:solidFill>
              </a:rPr>
              <a:t>Review cycles repeated across repositories and teams.</a:t>
            </a:r>
            <a:endParaRPr lang="en-US" sz="720" dirty="0"/>
          </a:p>
        </p:txBody>
      </p:sp>
      <p:sp>
        <p:nvSpPr>
          <p:cNvPr id="29" name="Shape 27"/>
          <p:cNvSpPr/>
          <p:nvPr/>
        </p:nvSpPr>
        <p:spPr>
          <a:xfrm>
            <a:off x="7132320" y="2743200"/>
            <a:ext cx="0" cy="1920240"/>
          </a:xfrm>
          <a:prstGeom prst="line">
            <a:avLst/>
          </a:prstGeom>
          <a:noFill/>
          <a:ln w="25400">
            <a:solidFill>
              <a:srgbClr val="1E3A5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915400" y="2743200"/>
            <a:ext cx="0" cy="1920240"/>
          </a:xfrm>
          <a:prstGeom prst="line">
            <a:avLst/>
          </a:prstGeom>
          <a:noFill/>
          <a:ln w="25400">
            <a:solidFill>
              <a:srgbClr val="1E3A5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00800" y="484632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Result: slower launches, duplicated engineering effort, and reduced consistency.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815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526"/>
          </a:solidFill>
          <a:ln w="12700">
            <a:solidFill>
              <a:srgbClr val="0815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7101D"/>
          </a:solidFill>
          <a:ln w="12700">
            <a:solidFill>
              <a:srgbClr val="07101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739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EA3B7"/>
                </a:solidFill>
              </a:rPr>
              <a:t>Kagen AI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315200" y="6473952"/>
            <a:ext cx="4343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8EA3B7"/>
                </a:solidFill>
              </a:rPr>
              <a:t>https://www.kagen.ai/case-studies/ai-native-platform-for-global-media-agency</a:t>
            </a:r>
            <a:endParaRPr lang="en-US" sz="650" dirty="0"/>
          </a:p>
        </p:txBody>
      </p:sp>
      <p:sp>
        <p:nvSpPr>
          <p:cNvPr id="6" name="Text 4"/>
          <p:cNvSpPr/>
          <p:nvPr/>
        </p:nvSpPr>
        <p:spPr>
          <a:xfrm>
            <a:off x="502920" y="3200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Business Requirements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21208" y="786384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CEBFF"/>
                </a:solidFill>
              </a:rPr>
              <a:t>A shared foundation for faster, more consistent module delivery.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85800" y="1417320"/>
            <a:ext cx="4983480" cy="1234440"/>
          </a:xfrm>
          <a:prstGeom prst="roundRect">
            <a:avLst>
              <a:gd name="adj" fmla="val 5926"/>
            </a:avLst>
          </a:prstGeom>
          <a:solidFill>
            <a:srgbClr val="0B2138"/>
          </a:solidFill>
          <a:ln w="12700">
            <a:solidFill>
              <a:srgbClr val="32D5FF">
                <a:alpha val="7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86968" y="1581912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2D5FF"/>
                </a:solidFill>
              </a:rPr>
              <a:t>01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463040" y="158191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Standardize setup patterns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463040" y="2020824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DCEBFF"/>
                </a:solidFill>
              </a:rPr>
              <a:t>Create reusable patterns across multiple product modules and POD teams.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6217920" y="1417320"/>
            <a:ext cx="4983480" cy="1234440"/>
          </a:xfrm>
          <a:prstGeom prst="roundRect">
            <a:avLst>
              <a:gd name="adj" fmla="val 5926"/>
            </a:avLst>
          </a:prstGeom>
          <a:solidFill>
            <a:srgbClr val="0B2138"/>
          </a:solidFill>
          <a:ln w="12700">
            <a:solidFill>
              <a:srgbClr val="36D399">
                <a:alpha val="7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19088" y="1581912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6D399"/>
                </a:solidFill>
              </a:rPr>
              <a:t>02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995160" y="158191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Reduce repeated effort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995160" y="2020824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DCEBFF"/>
                </a:solidFill>
              </a:rPr>
              <a:t>Lower recurring workflow, audit, and security implementation work.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85800" y="3291840"/>
            <a:ext cx="4983480" cy="1234440"/>
          </a:xfrm>
          <a:prstGeom prst="roundRect">
            <a:avLst>
              <a:gd name="adj" fmla="val 5926"/>
            </a:avLst>
          </a:prstGeom>
          <a:solidFill>
            <a:srgbClr val="0B2138"/>
          </a:solidFill>
          <a:ln w="12700">
            <a:solidFill>
              <a:srgbClr val="FFC857">
                <a:alpha val="75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86968" y="3456432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C857"/>
                </a:solidFill>
              </a:rPr>
              <a:t>03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463040" y="345643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Automate media plan ingestion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463040" y="3895344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DCEBFF"/>
                </a:solidFill>
              </a:rPr>
              <a:t>Convert Excel-based planning into structured, system-ready data.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6217920" y="3291840"/>
            <a:ext cx="4983480" cy="1234440"/>
          </a:xfrm>
          <a:prstGeom prst="roundRect">
            <a:avLst>
              <a:gd name="adj" fmla="val 5926"/>
            </a:avLst>
          </a:prstGeom>
          <a:solidFill>
            <a:srgbClr val="0B2138"/>
          </a:solidFill>
          <a:ln w="12700">
            <a:solidFill>
              <a:srgbClr val="7C3AED">
                <a:alpha val="75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19088" y="3456432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</a:rPr>
              <a:t>04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995160" y="345643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Support governed AI automation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995160" y="3895344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DCEBFF"/>
                </a:solidFill>
              </a:rPr>
              <a:t>Enable taxonomy, campaign management, activation, and governance workflows.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1143000" y="5394960"/>
            <a:ext cx="9875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Core need: make every new media platform module start with proven AI-native scaffolding instead of a blank slate.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815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526"/>
          </a:solidFill>
          <a:ln w="12700">
            <a:solidFill>
              <a:srgbClr val="0815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7101D"/>
          </a:solidFill>
          <a:ln w="12700">
            <a:solidFill>
              <a:srgbClr val="07101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739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EA3B7"/>
                </a:solidFill>
              </a:rPr>
              <a:t>Kagen AI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315200" y="6473952"/>
            <a:ext cx="4343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8EA3B7"/>
                </a:solidFill>
              </a:rPr>
              <a:t>https://www.kagen.ai/case-studies/ai-native-platform-for-global-media-agency</a:t>
            </a:r>
            <a:endParaRPr lang="en-US" sz="650" dirty="0"/>
          </a:p>
        </p:txBody>
      </p:sp>
      <p:sp>
        <p:nvSpPr>
          <p:cNvPr id="6" name="Text 4"/>
          <p:cNvSpPr/>
          <p:nvPr/>
        </p:nvSpPr>
        <p:spPr>
          <a:xfrm>
            <a:off x="502920" y="3200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Kagen ADD Solution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21208" y="786384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CEBFF"/>
                </a:solidFill>
              </a:rPr>
              <a:t>One reusable AI automation setup across connected media workflows.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731520" y="1234440"/>
            <a:ext cx="5212080" cy="749808"/>
          </a:xfrm>
          <a:prstGeom prst="roundRect">
            <a:avLst>
              <a:gd name="adj" fmla="val 9756"/>
            </a:avLst>
          </a:prstGeom>
          <a:solidFill>
            <a:srgbClr val="0B21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1362456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Shared ADD Setup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017520" y="1389888"/>
            <a:ext cx="2514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80" dirty="0">
                <a:solidFill>
                  <a:srgbClr val="DCEBFF"/>
                </a:solidFill>
              </a:rPr>
              <a:t>Reusable setup for multiple modules and product PODs.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731520" y="2350008"/>
            <a:ext cx="5212080" cy="749808"/>
          </a:xfrm>
          <a:prstGeom prst="roundRect">
            <a:avLst>
              <a:gd name="adj" fmla="val 9756"/>
            </a:avLst>
          </a:prstGeom>
          <a:solidFill>
            <a:srgbClr val="0B21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60120" y="2478024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Global Agents &amp; Libraries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017520" y="2505456"/>
            <a:ext cx="2514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80" dirty="0">
                <a:solidFill>
                  <a:srgbClr val="DCEBFF"/>
                </a:solidFill>
              </a:rPr>
              <a:t>Common implementation logic reused across platform workflows.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731520" y="3465576"/>
            <a:ext cx="5212080" cy="749808"/>
          </a:xfrm>
          <a:prstGeom prst="roundRect">
            <a:avLst>
              <a:gd name="adj" fmla="val 9756"/>
            </a:avLst>
          </a:prstGeom>
          <a:solidFill>
            <a:srgbClr val="0B21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60120" y="359359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Governance Controls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017520" y="3621024"/>
            <a:ext cx="2514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80" dirty="0">
                <a:solidFill>
                  <a:srgbClr val="DCEBFF"/>
                </a:solidFill>
              </a:rPr>
              <a:t>Audit, workflow, security, and approval patterns standardized.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731520" y="4581144"/>
            <a:ext cx="5212080" cy="749808"/>
          </a:xfrm>
          <a:prstGeom prst="roundRect">
            <a:avLst>
              <a:gd name="adj" fmla="val 9756"/>
            </a:avLst>
          </a:prstGeom>
          <a:solidFill>
            <a:srgbClr val="0B21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60120" y="4709160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Connected Activation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017520" y="4736592"/>
            <a:ext cx="2514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80" dirty="0">
                <a:solidFill>
                  <a:srgbClr val="DCEBFF"/>
                </a:solidFill>
              </a:rPr>
              <a:t>External integrations supported across ingestion and activation.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6355080" y="2743200"/>
            <a:ext cx="914400" cy="457200"/>
          </a:xfrm>
          <a:prstGeom prst="rightArrow">
            <a:avLst/>
          </a:prstGeom>
          <a:solidFill>
            <a:srgbClr val="32D5FF"/>
          </a:solidFill>
          <a:ln w="12700">
            <a:solidFill>
              <a:srgbClr val="32D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726680" y="1417320"/>
            <a:ext cx="3383280" cy="3611880"/>
          </a:xfrm>
          <a:prstGeom prst="roundRect">
            <a:avLst>
              <a:gd name="adj" fmla="val 2703"/>
            </a:avLst>
          </a:prstGeom>
          <a:solidFill>
            <a:srgbClr val="102D4B"/>
          </a:solidFill>
          <a:ln w="19050">
            <a:solidFill>
              <a:srgbClr val="32D5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046720" y="1965960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</a:rPr>
              <a:t>Reusable AI-Native</a:t>
            </a:r>
            <a:endParaRPr lang="en-US" sz="2100" dirty="0"/>
          </a:p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</a:rPr>
              <a:t>Delivery Layer</a:t>
            </a:r>
            <a:endParaRPr lang="en-US" sz="2100" dirty="0"/>
          </a:p>
        </p:txBody>
      </p:sp>
      <p:sp>
        <p:nvSpPr>
          <p:cNvPr id="23" name="Text 21"/>
          <p:cNvSpPr/>
          <p:nvPr/>
        </p:nvSpPr>
        <p:spPr>
          <a:xfrm>
            <a:off x="8046720" y="306324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dirty="0">
                <a:solidFill>
                  <a:srgbClr val="DCEBFF"/>
                </a:solidFill>
              </a:rPr>
              <a:t>Build once, apply repeatedly across taxonomy, campaigns, media plans, audit, and governance.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8641080" y="4160520"/>
            <a:ext cx="1508760" cy="329184"/>
          </a:xfrm>
          <a:prstGeom prst="roundRect">
            <a:avLst>
              <a:gd name="adj" fmla="val 22222"/>
            </a:avLst>
          </a:prstGeom>
          <a:solidFill>
            <a:srgbClr val="7C3AED">
              <a:alpha val="95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750808" y="4233672"/>
            <a:ext cx="128930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Kagen ADD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815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526"/>
          </a:solidFill>
          <a:ln w="12700">
            <a:solidFill>
              <a:srgbClr val="0815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7101D"/>
          </a:solidFill>
          <a:ln w="12700">
            <a:solidFill>
              <a:srgbClr val="07101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739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EA3B7"/>
                </a:solidFill>
              </a:rPr>
              <a:t>Kagen AI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315200" y="6473952"/>
            <a:ext cx="4343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8EA3B7"/>
                </a:solidFill>
              </a:rPr>
              <a:t>https://www.kagen.ai/case-studies/ai-native-platform-for-global-media-agency</a:t>
            </a:r>
            <a:endParaRPr lang="en-US" sz="650" dirty="0"/>
          </a:p>
        </p:txBody>
      </p:sp>
      <p:sp>
        <p:nvSpPr>
          <p:cNvPr id="6" name="Text 4"/>
          <p:cNvSpPr/>
          <p:nvPr/>
        </p:nvSpPr>
        <p:spPr>
          <a:xfrm>
            <a:off x="502920" y="3200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Target Operating Architecture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21208" y="786384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CEBFF"/>
                </a:solidFill>
              </a:rPr>
              <a:t>From fragmented POD builds to one governed automation layer.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914400" y="1143000"/>
            <a:ext cx="10149840" cy="658368"/>
          </a:xfrm>
          <a:prstGeom prst="roundRect">
            <a:avLst>
              <a:gd name="adj" fmla="val 11111"/>
            </a:avLst>
          </a:prstGeom>
          <a:solidFill>
            <a:srgbClr val="0B2138"/>
          </a:solidFill>
          <a:ln w="12700">
            <a:solidFill>
              <a:srgbClr val="32D5FF">
                <a:alpha val="8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1298448"/>
            <a:ext cx="2148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Product PODs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840480" y="1316736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CEBFF"/>
                </a:solidFill>
              </a:rPr>
              <a:t>Reusable module scaffolding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914400" y="2194560"/>
            <a:ext cx="10149840" cy="658368"/>
          </a:xfrm>
          <a:prstGeom prst="roundRect">
            <a:avLst>
              <a:gd name="adj" fmla="val 11111"/>
            </a:avLst>
          </a:prstGeom>
          <a:solidFill>
            <a:srgbClr val="153A5E"/>
          </a:solidFill>
          <a:ln w="12700">
            <a:solidFill>
              <a:srgbClr val="7C3AED">
                <a:alpha val="85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43000" y="2350008"/>
            <a:ext cx="2148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ADD Orchestration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840480" y="2368296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CEBFF"/>
                </a:solidFill>
              </a:rPr>
              <a:t>Agents, prompts, workflows, shared libraries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914400" y="3246120"/>
            <a:ext cx="10149840" cy="658368"/>
          </a:xfrm>
          <a:prstGeom prst="roundRect">
            <a:avLst>
              <a:gd name="adj" fmla="val 11111"/>
            </a:avLst>
          </a:prstGeom>
          <a:solidFill>
            <a:srgbClr val="0B2138"/>
          </a:solidFill>
          <a:ln w="12700">
            <a:solidFill>
              <a:srgbClr val="36D399">
                <a:alpha val="85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143000" y="3401568"/>
            <a:ext cx="2148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Media Functions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840480" y="3419856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CEBFF"/>
                </a:solidFill>
              </a:rPr>
              <a:t>Taxonomy, campaigns, media plans, activation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914400" y="4297680"/>
            <a:ext cx="10149840" cy="658368"/>
          </a:xfrm>
          <a:prstGeom prst="roundRect">
            <a:avLst>
              <a:gd name="adj" fmla="val 11111"/>
            </a:avLst>
          </a:prstGeom>
          <a:solidFill>
            <a:srgbClr val="0B2138"/>
          </a:solidFill>
          <a:ln w="12700">
            <a:solidFill>
              <a:srgbClr val="FFC857">
                <a:alpha val="8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143000" y="4453128"/>
            <a:ext cx="2148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Governance Layer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840480" y="4471416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CEBFF"/>
                </a:solidFill>
              </a:rPr>
              <a:t>Security, approvals, audit, compliance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097280" y="5486400"/>
            <a:ext cx="9784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The shared ADD layer sits between teams and media workflows, making execution repeatable, auditable, and faster to launch.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815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526"/>
          </a:solidFill>
          <a:ln w="12700">
            <a:solidFill>
              <a:srgbClr val="0815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7101D"/>
          </a:solidFill>
          <a:ln w="12700">
            <a:solidFill>
              <a:srgbClr val="07101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739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EA3B7"/>
                </a:solidFill>
              </a:rPr>
              <a:t>Kagen AI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315200" y="6473952"/>
            <a:ext cx="4343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8EA3B7"/>
                </a:solidFill>
              </a:rPr>
              <a:t>https://www.kagen.ai/case-studies/ai-native-platform-for-global-media-agency</a:t>
            </a:r>
            <a:endParaRPr lang="en-US" sz="650" dirty="0"/>
          </a:p>
        </p:txBody>
      </p:sp>
      <p:sp>
        <p:nvSpPr>
          <p:cNvPr id="6" name="Text 4"/>
          <p:cNvSpPr/>
          <p:nvPr/>
        </p:nvSpPr>
        <p:spPr>
          <a:xfrm>
            <a:off x="502920" y="3200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Solution Capabilities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21208" y="786384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CEBFF"/>
                </a:solidFill>
              </a:rPr>
              <a:t>What Kagen ADD automated and standardized.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731520" y="1508760"/>
            <a:ext cx="2423160" cy="3291840"/>
          </a:xfrm>
          <a:prstGeom prst="roundRect">
            <a:avLst>
              <a:gd name="adj" fmla="val 3019"/>
            </a:avLst>
          </a:prstGeom>
          <a:solidFill>
            <a:srgbClr val="0B2138"/>
          </a:solidFill>
          <a:ln w="12700">
            <a:solidFill>
              <a:srgbClr val="32D5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96112" y="1874520"/>
            <a:ext cx="20848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Shared AI Automation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1627632" y="2542032"/>
            <a:ext cx="566928" cy="566928"/>
          </a:xfrm>
          <a:prstGeom prst="ellipse">
            <a:avLst/>
          </a:prstGeom>
          <a:solidFill>
            <a:srgbClr val="32D5FF"/>
          </a:solidFill>
          <a:ln w="12700">
            <a:solidFill>
              <a:srgbClr val="32D5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810512" y="2670048"/>
            <a:ext cx="20116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1526"/>
                </a:solidFill>
              </a:rPr>
              <a:t>1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87552" y="3493008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dirty="0">
                <a:solidFill>
                  <a:srgbClr val="DCEBFF"/>
                </a:solidFill>
              </a:rPr>
              <a:t>Reusable setup, global agents, shared libraries, security cycles.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566160" y="1508760"/>
            <a:ext cx="2423160" cy="3291840"/>
          </a:xfrm>
          <a:prstGeom prst="roundRect">
            <a:avLst>
              <a:gd name="adj" fmla="val 3019"/>
            </a:avLst>
          </a:prstGeom>
          <a:solidFill>
            <a:srgbClr val="0B2138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730752" y="1874520"/>
            <a:ext cx="20848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Taxonomy &amp; TXG AI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4462272" y="2542032"/>
            <a:ext cx="566928" cy="566928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45152" y="2670048"/>
            <a:ext cx="20116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1526"/>
                </a:solidFill>
              </a:rPr>
              <a:t>2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822192" y="3493008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dirty="0">
                <a:solidFill>
                  <a:srgbClr val="DCEBFF"/>
                </a:solidFill>
              </a:rPr>
              <a:t>Conversational naming, folders, worksheets, rule-compliant row processing.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400800" y="1508760"/>
            <a:ext cx="2423160" cy="3291840"/>
          </a:xfrm>
          <a:prstGeom prst="roundRect">
            <a:avLst>
              <a:gd name="adj" fmla="val 3019"/>
            </a:avLst>
          </a:prstGeom>
          <a:solidFill>
            <a:srgbClr val="0B2138"/>
          </a:solidFill>
          <a:ln w="12700">
            <a:solidFill>
              <a:srgbClr val="36D39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565392" y="1874520"/>
            <a:ext cx="20848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Campaign Governance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7296912" y="2542032"/>
            <a:ext cx="566928" cy="566928"/>
          </a:xfrm>
          <a:prstGeom prst="ellipse">
            <a:avLst/>
          </a:prstGeom>
          <a:solidFill>
            <a:srgbClr val="36D399"/>
          </a:solidFill>
          <a:ln w="12700">
            <a:solidFill>
              <a:srgbClr val="36D39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479792" y="2670048"/>
            <a:ext cx="20116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1526"/>
                </a:solidFill>
              </a:rPr>
              <a:t>3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656832" y="3493008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dirty="0">
                <a:solidFill>
                  <a:srgbClr val="DCEBFF"/>
                </a:solidFill>
              </a:rPr>
              <a:t>Briefs, approvals, workflows, and audit requirements connected.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9235440" y="1508760"/>
            <a:ext cx="2423160" cy="3291840"/>
          </a:xfrm>
          <a:prstGeom prst="roundRect">
            <a:avLst>
              <a:gd name="adj" fmla="val 3019"/>
            </a:avLst>
          </a:prstGeom>
          <a:solidFill>
            <a:srgbClr val="0B2138"/>
          </a:solidFill>
          <a:ln w="12700">
            <a:solidFill>
              <a:srgbClr val="FFC85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400032" y="1874520"/>
            <a:ext cx="20848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Media Plan Activation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10131552" y="2542032"/>
            <a:ext cx="566928" cy="566928"/>
          </a:xfrm>
          <a:prstGeom prst="ellipse">
            <a:avLst/>
          </a:prstGeom>
          <a:solidFill>
            <a:srgbClr val="FFC857"/>
          </a:solidFill>
          <a:ln w="12700">
            <a:solidFill>
              <a:srgbClr val="FFC85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0314432" y="2670048"/>
            <a:ext cx="20116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1526"/>
                </a:solidFill>
              </a:rPr>
              <a:t>4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9491472" y="3493008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dirty="0">
                <a:solidFill>
                  <a:srgbClr val="DCEBFF"/>
                </a:solidFill>
              </a:rPr>
              <a:t>Excel plans read, structured, converted, and routed for activation.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815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526"/>
          </a:solidFill>
          <a:ln w="12700">
            <a:solidFill>
              <a:srgbClr val="0815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7101D"/>
          </a:solidFill>
          <a:ln w="12700">
            <a:solidFill>
              <a:srgbClr val="07101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739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EA3B7"/>
                </a:solidFill>
              </a:rPr>
              <a:t>Kagen AI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315200" y="6473952"/>
            <a:ext cx="4343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8EA3B7"/>
                </a:solidFill>
              </a:rPr>
              <a:t>https://www.kagen.ai/case-studies/ai-native-platform-for-global-media-agency</a:t>
            </a:r>
            <a:endParaRPr lang="en-US" sz="650" dirty="0"/>
          </a:p>
        </p:txBody>
      </p:sp>
      <p:sp>
        <p:nvSpPr>
          <p:cNvPr id="6" name="Text 4"/>
          <p:cNvSpPr/>
          <p:nvPr/>
        </p:nvSpPr>
        <p:spPr>
          <a:xfrm>
            <a:off x="502920" y="3200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Media Plan Processing Flow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21208" y="786384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CEBFF"/>
                </a:solidFill>
              </a:rPr>
              <a:t>Manual planning became a structured, governed activation workflow.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731520" y="1828800"/>
            <a:ext cx="2057400" cy="960120"/>
          </a:xfrm>
          <a:prstGeom prst="chevron">
            <a:avLst/>
          </a:prstGeom>
          <a:solidFill>
            <a:srgbClr val="2D7FF9">
              <a:alpha val="97000"/>
            </a:srgbClr>
          </a:solidFill>
          <a:ln w="12700">
            <a:solidFill>
              <a:srgbClr val="2D7FF9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196596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261872" y="1956816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Excel Media Plan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261872" y="2267712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20" dirty="0">
                <a:solidFill>
                  <a:srgbClr val="DCEBFF"/>
                </a:solidFill>
              </a:rPr>
              <a:t>ADD reads media plan data and detects structure.</a:t>
            </a:r>
            <a:endParaRPr lang="en-US" sz="720" dirty="0"/>
          </a:p>
        </p:txBody>
      </p:sp>
      <p:sp>
        <p:nvSpPr>
          <p:cNvPr id="12" name="Shape 10"/>
          <p:cNvSpPr/>
          <p:nvPr/>
        </p:nvSpPr>
        <p:spPr>
          <a:xfrm>
            <a:off x="2880360" y="1828800"/>
            <a:ext cx="2057400" cy="960120"/>
          </a:xfrm>
          <a:prstGeom prst="chevron">
            <a:avLst/>
          </a:prstGeom>
          <a:solidFill>
            <a:srgbClr val="7C3AED">
              <a:alpha val="97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017520" y="196596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410712" y="1956816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AI Structuring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410712" y="2267712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20" dirty="0">
                <a:solidFill>
                  <a:srgbClr val="DCEBFF"/>
                </a:solidFill>
              </a:rPr>
              <a:t>Rows are processed into a usable system format.</a:t>
            </a:r>
            <a:endParaRPr lang="en-US" sz="720" dirty="0"/>
          </a:p>
        </p:txBody>
      </p:sp>
      <p:sp>
        <p:nvSpPr>
          <p:cNvPr id="16" name="Shape 14"/>
          <p:cNvSpPr/>
          <p:nvPr/>
        </p:nvSpPr>
        <p:spPr>
          <a:xfrm>
            <a:off x="5029200" y="1828800"/>
            <a:ext cx="2057400" cy="960120"/>
          </a:xfrm>
          <a:prstGeom prst="chevron">
            <a:avLst/>
          </a:prstGeom>
          <a:solidFill>
            <a:srgbClr val="36D399">
              <a:alpha val="97000"/>
            </a:srgbClr>
          </a:solidFill>
          <a:ln w="12700">
            <a:solidFill>
              <a:srgbClr val="36D399">
                <a:alpha val="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166360" y="196596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559552" y="1956816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Governed Routing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559552" y="2267712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20" dirty="0">
                <a:solidFill>
                  <a:srgbClr val="DCEBFF"/>
                </a:solidFill>
              </a:rPr>
              <a:t>Rules, approvals, and audit controls are applied.</a:t>
            </a:r>
            <a:endParaRPr lang="en-US" sz="720" dirty="0"/>
          </a:p>
        </p:txBody>
      </p:sp>
      <p:sp>
        <p:nvSpPr>
          <p:cNvPr id="20" name="Shape 18"/>
          <p:cNvSpPr/>
          <p:nvPr/>
        </p:nvSpPr>
        <p:spPr>
          <a:xfrm>
            <a:off x="7178040" y="1828800"/>
            <a:ext cx="2057400" cy="960120"/>
          </a:xfrm>
          <a:prstGeom prst="chevron">
            <a:avLst/>
          </a:prstGeom>
          <a:solidFill>
            <a:srgbClr val="FFC857">
              <a:alpha val="97000"/>
            </a:srgbClr>
          </a:solidFill>
          <a:ln w="12700">
            <a:solidFill>
              <a:srgbClr val="FFC857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315200" y="196596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708392" y="1956816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Activation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7708392" y="2267712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20" dirty="0">
                <a:solidFill>
                  <a:srgbClr val="DCEBFF"/>
                </a:solidFill>
              </a:rPr>
              <a:t>Connected workflows support downstream activation.</a:t>
            </a:r>
            <a:endParaRPr lang="en-US" sz="720" dirty="0"/>
          </a:p>
        </p:txBody>
      </p:sp>
      <p:sp>
        <p:nvSpPr>
          <p:cNvPr id="24" name="Shape 22"/>
          <p:cNvSpPr/>
          <p:nvPr/>
        </p:nvSpPr>
        <p:spPr>
          <a:xfrm>
            <a:off x="9326880" y="1828800"/>
            <a:ext cx="2057400" cy="960120"/>
          </a:xfrm>
          <a:prstGeom prst="chevron">
            <a:avLst/>
          </a:prstGeom>
          <a:solidFill>
            <a:srgbClr val="32D5FF">
              <a:alpha val="97000"/>
            </a:srgbClr>
          </a:solidFill>
          <a:ln w="12700">
            <a:solidFill>
              <a:srgbClr val="32D5FF">
                <a:alpha val="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464040" y="196596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5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9857232" y="1956816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Audit Trail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9857232" y="2267712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20" dirty="0">
                <a:solidFill>
                  <a:srgbClr val="DCEBFF"/>
                </a:solidFill>
              </a:rPr>
              <a:t>Reusable patterns reduce review effort and rework.</a:t>
            </a:r>
            <a:endParaRPr lang="en-US" sz="720" dirty="0"/>
          </a:p>
        </p:txBody>
      </p:sp>
      <p:sp>
        <p:nvSpPr>
          <p:cNvPr id="28" name="Text 26"/>
          <p:cNvSpPr/>
          <p:nvPr/>
        </p:nvSpPr>
        <p:spPr>
          <a:xfrm>
            <a:off x="1280160" y="4069080"/>
            <a:ext cx="9646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Hundreds of media plan rows could be processed in a single request, replacing repeated manual handling with scalable AI automation.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815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526"/>
          </a:solidFill>
          <a:ln w="12700">
            <a:solidFill>
              <a:srgbClr val="0815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7101D"/>
          </a:solidFill>
          <a:ln w="12700">
            <a:solidFill>
              <a:srgbClr val="07101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739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EA3B7"/>
                </a:solidFill>
              </a:rPr>
              <a:t>Kagen AI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315200" y="6473952"/>
            <a:ext cx="4343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8EA3B7"/>
                </a:solidFill>
              </a:rPr>
              <a:t>https://www.kagen.ai/case-studies/ai-native-platform-for-global-media-agency</a:t>
            </a:r>
            <a:endParaRPr lang="en-US" sz="650" dirty="0"/>
          </a:p>
        </p:txBody>
      </p:sp>
      <p:sp>
        <p:nvSpPr>
          <p:cNvPr id="6" name="Text 4"/>
          <p:cNvSpPr/>
          <p:nvPr/>
        </p:nvSpPr>
        <p:spPr>
          <a:xfrm>
            <a:off x="502920" y="3200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Business Results &amp; Impact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21208" y="786384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CEBFF"/>
                </a:solidFill>
              </a:rPr>
              <a:t>Measurable improvements across launch speed, audits, and onboarding.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1005840" y="1417320"/>
            <a:ext cx="2331720" cy="1060704"/>
          </a:xfrm>
          <a:prstGeom prst="roundRect">
            <a:avLst>
              <a:gd name="adj" fmla="val 6897"/>
            </a:avLst>
          </a:prstGeom>
          <a:solidFill>
            <a:srgbClr val="0B2138"/>
          </a:solidFill>
          <a:ln w="12700">
            <a:solidFill>
              <a:srgbClr val="32D5FF">
                <a:alpha val="8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15568" y="1563624"/>
            <a:ext cx="211226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32D5FF"/>
                </a:solidFill>
              </a:rPr>
              <a:t>80%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170432" y="2039112"/>
            <a:ext cx="20025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50" dirty="0">
                <a:solidFill>
                  <a:srgbClr val="DCEBFF"/>
                </a:solidFill>
              </a:rPr>
              <a:t>Faster module launch setup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3749040" y="1417320"/>
            <a:ext cx="2331720" cy="1060704"/>
          </a:xfrm>
          <a:prstGeom prst="roundRect">
            <a:avLst>
              <a:gd name="adj" fmla="val 6897"/>
            </a:avLst>
          </a:prstGeom>
          <a:solidFill>
            <a:srgbClr val="0B2138"/>
          </a:solidFill>
          <a:ln w="12700">
            <a:solidFill>
              <a:srgbClr val="36D399">
                <a:alpha val="8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58768" y="1563624"/>
            <a:ext cx="211226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36D399"/>
                </a:solidFill>
              </a:rPr>
              <a:t>60%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913632" y="2039112"/>
            <a:ext cx="20025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50" dirty="0">
                <a:solidFill>
                  <a:srgbClr val="DCEBFF"/>
                </a:solidFill>
              </a:rPr>
              <a:t>Less audit review effort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6492240" y="1417320"/>
            <a:ext cx="2331720" cy="1060704"/>
          </a:xfrm>
          <a:prstGeom prst="roundRect">
            <a:avLst>
              <a:gd name="adj" fmla="val 6897"/>
            </a:avLst>
          </a:prstGeom>
          <a:solidFill>
            <a:srgbClr val="0B2138"/>
          </a:solidFill>
          <a:ln w="12700">
            <a:solidFill>
              <a:srgbClr val="FFC857">
                <a:alpha val="8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601968" y="1563624"/>
            <a:ext cx="211226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C857"/>
                </a:solidFill>
              </a:rPr>
              <a:t>70%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656832" y="2039112"/>
            <a:ext cx="20025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50" dirty="0">
                <a:solidFill>
                  <a:srgbClr val="DCEBFF"/>
                </a:solidFill>
              </a:rPr>
              <a:t>Faster POD onboarding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9235440" y="1417320"/>
            <a:ext cx="2331720" cy="1060704"/>
          </a:xfrm>
          <a:prstGeom prst="roundRect">
            <a:avLst>
              <a:gd name="adj" fmla="val 6897"/>
            </a:avLst>
          </a:prstGeom>
          <a:solidFill>
            <a:srgbClr val="0B2138"/>
          </a:solidFill>
          <a:ln w="12700">
            <a:solidFill>
              <a:srgbClr val="7C3AED">
                <a:alpha val="8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345168" y="1563624"/>
            <a:ext cx="211226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7C3AED"/>
                </a:solidFill>
              </a:rPr>
              <a:t>2–4h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9400032" y="2039112"/>
            <a:ext cx="20025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50" dirty="0">
                <a:solidFill>
                  <a:srgbClr val="DCEBFF"/>
                </a:solidFill>
              </a:rPr>
              <a:t>Saved per repository during audits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914400" y="333756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Additional wins</a:t>
            </a:r>
            <a:endParaRPr lang="en-US" sz="1700" dirty="0"/>
          </a:p>
        </p:txBody>
      </p:sp>
      <p:sp>
        <p:nvSpPr>
          <p:cNvPr id="21" name="Shape 19"/>
          <p:cNvSpPr/>
          <p:nvPr/>
        </p:nvSpPr>
        <p:spPr>
          <a:xfrm>
            <a:off x="960120" y="4005072"/>
            <a:ext cx="118872" cy="118872"/>
          </a:xfrm>
          <a:prstGeom prst="ellipse">
            <a:avLst/>
          </a:prstGeom>
          <a:solidFill>
            <a:srgbClr val="32D5FF"/>
          </a:solidFill>
          <a:ln w="12700">
            <a:solidFill>
              <a:srgbClr val="32D5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188720" y="3977640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DCEBFF"/>
                </a:solidFill>
              </a:rPr>
              <a:t>New module setup reduced from days to hours through a shared ADD layer.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960120" y="4553712"/>
            <a:ext cx="118872" cy="118872"/>
          </a:xfrm>
          <a:prstGeom prst="ellipse">
            <a:avLst/>
          </a:prstGeom>
          <a:solidFill>
            <a:srgbClr val="36D399"/>
          </a:solidFill>
          <a:ln w="12700">
            <a:solidFill>
              <a:srgbClr val="36D39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188720" y="4526280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DCEBFF"/>
                </a:solidFill>
              </a:rPr>
              <a:t>TXG AI graph-to-orchestrator migration completed in 1 week.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960120" y="5102352"/>
            <a:ext cx="118872" cy="118872"/>
          </a:xfrm>
          <a:prstGeom prst="ellipse">
            <a:avLst/>
          </a:prstGeom>
          <a:solidFill>
            <a:srgbClr val="FFC857"/>
          </a:solidFill>
          <a:ln w="12700">
            <a:solidFill>
              <a:srgbClr val="FFC85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188720" y="5074920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DCEBFF"/>
                </a:solidFill>
              </a:rPr>
              <a:t>Scalable foundation created for ingestion, activation, governance, and audit.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815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526"/>
          </a:solidFill>
          <a:ln w="12700">
            <a:solidFill>
              <a:srgbClr val="08152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7101D"/>
          </a:solidFill>
          <a:ln w="12700">
            <a:solidFill>
              <a:srgbClr val="07101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739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EA3B7"/>
                </a:solidFill>
              </a:rPr>
              <a:t>Kagen AI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315200" y="6473952"/>
            <a:ext cx="4343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8EA3B7"/>
                </a:solidFill>
              </a:rPr>
              <a:t>https://www.kagen.ai/case-studies/ai-native-platform-for-global-media-agency</a:t>
            </a:r>
            <a:endParaRPr lang="en-US" sz="650" dirty="0"/>
          </a:p>
        </p:txBody>
      </p:sp>
      <p:sp>
        <p:nvSpPr>
          <p:cNvPr id="6" name="Text 4"/>
          <p:cNvSpPr/>
          <p:nvPr/>
        </p:nvSpPr>
        <p:spPr>
          <a:xfrm>
            <a:off x="502920" y="3200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Why This Matters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21208" y="786384"/>
            <a:ext cx="7498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CEBFF"/>
                </a:solidFill>
              </a:rPr>
              <a:t>A repeatable model for enterprise AI delivery in complex media operations.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868680" y="132588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2D5FF"/>
                </a:solidFill>
              </a:rPr>
              <a:t>Engineering efficiency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3977640" y="1353312"/>
            <a:ext cx="68580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CEBFF"/>
                </a:solidFill>
              </a:rPr>
              <a:t>25–30 engineers avoid rebuilding repetitive foundations for every module.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868680" y="1856232"/>
            <a:ext cx="10012680" cy="0"/>
          </a:xfrm>
          <a:prstGeom prst="line">
            <a:avLst/>
          </a:prstGeom>
          <a:noFill/>
          <a:ln w="12700">
            <a:solidFill>
              <a:srgbClr val="1E3A5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24231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6D399"/>
                </a:solidFill>
              </a:rPr>
              <a:t>Operational consistency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977640" y="2450592"/>
            <a:ext cx="68580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CEBFF"/>
                </a:solidFill>
              </a:rPr>
              <a:t>Shared patterns improve governance-heavy module delivery.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68680" y="2953512"/>
            <a:ext cx="10012680" cy="0"/>
          </a:xfrm>
          <a:prstGeom prst="line">
            <a:avLst/>
          </a:prstGeom>
          <a:noFill/>
          <a:ln w="12700">
            <a:solidFill>
              <a:srgbClr val="1E3A5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352044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C857"/>
                </a:solidFill>
              </a:rPr>
              <a:t>AI readiness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3977640" y="3547872"/>
            <a:ext cx="68580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CEBFF"/>
                </a:solidFill>
              </a:rPr>
              <a:t>Entity-based workflows and reusable agents support broader automation.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868680" y="4050792"/>
            <a:ext cx="10012680" cy="0"/>
          </a:xfrm>
          <a:prstGeom prst="line">
            <a:avLst/>
          </a:prstGeom>
          <a:noFill/>
          <a:ln w="12700">
            <a:solidFill>
              <a:srgbClr val="1E3A5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68680" y="461772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C3AED"/>
                </a:solidFill>
              </a:rPr>
              <a:t>Business scalability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3977640" y="4645152"/>
            <a:ext cx="68580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CEBFF"/>
                </a:solidFill>
              </a:rPr>
              <a:t>More product PODs can launch faster with lower coordination overhead.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868680" y="5148072"/>
            <a:ext cx="10012680" cy="0"/>
          </a:xfrm>
          <a:prstGeom prst="line">
            <a:avLst/>
          </a:prstGeom>
          <a:noFill/>
          <a:ln w="12700">
            <a:solidFill>
              <a:srgbClr val="1E3A5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417320" y="54864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The outcome: governed AI automation that speeds launch cycles while preserving security, auditability, and control.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Kagen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Scaling Multi-Product Media Platform Launches from Days to Hours</dc:title>
  <dc:subject>AI-native platform case study for global media agency</dc:subject>
  <dc:creator>Kagen AI</dc:creator>
  <cp:lastModifiedBy>Kagen AI</cp:lastModifiedBy>
  <cp:revision>1</cp:revision>
  <dcterms:created xsi:type="dcterms:W3CDTF">2026-06-23T05:05:50Z</dcterms:created>
  <dcterms:modified xsi:type="dcterms:W3CDTF">2026-06-23T05:05:50Z</dcterms:modified>
</cp:coreProperties>
</file>